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1772-B95A-443C-BCA4-CD742134150C}" type="datetimeFigureOut">
              <a:rPr lang="de-AT" smtClean="0"/>
              <a:pPr/>
              <a:t>23.02.2014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FA05-5A17-4933-A420-12413F56796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1772-B95A-443C-BCA4-CD742134150C}" type="datetimeFigureOut">
              <a:rPr lang="de-AT" smtClean="0"/>
              <a:pPr/>
              <a:t>23.02.2014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FA05-5A17-4933-A420-12413F56796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1772-B95A-443C-BCA4-CD742134150C}" type="datetimeFigureOut">
              <a:rPr lang="de-AT" smtClean="0"/>
              <a:pPr/>
              <a:t>23.02.2014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FA05-5A17-4933-A420-12413F56796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1772-B95A-443C-BCA4-CD742134150C}" type="datetimeFigureOut">
              <a:rPr lang="de-AT" smtClean="0"/>
              <a:pPr/>
              <a:t>23.02.2014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FA05-5A17-4933-A420-12413F56796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1772-B95A-443C-BCA4-CD742134150C}" type="datetimeFigureOut">
              <a:rPr lang="de-AT" smtClean="0"/>
              <a:pPr/>
              <a:t>23.02.2014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FA05-5A17-4933-A420-12413F56796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1772-B95A-443C-BCA4-CD742134150C}" type="datetimeFigureOut">
              <a:rPr lang="de-AT" smtClean="0"/>
              <a:pPr/>
              <a:t>23.02.2014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FA05-5A17-4933-A420-12413F56796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1772-B95A-443C-BCA4-CD742134150C}" type="datetimeFigureOut">
              <a:rPr lang="de-AT" smtClean="0"/>
              <a:pPr/>
              <a:t>23.02.2014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FA05-5A17-4933-A420-12413F56796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1772-B95A-443C-BCA4-CD742134150C}" type="datetimeFigureOut">
              <a:rPr lang="de-AT" smtClean="0"/>
              <a:pPr/>
              <a:t>23.02.2014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FA05-5A17-4933-A420-12413F56796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1772-B95A-443C-BCA4-CD742134150C}" type="datetimeFigureOut">
              <a:rPr lang="de-AT" smtClean="0"/>
              <a:pPr/>
              <a:t>23.02.2014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FA05-5A17-4933-A420-12413F56796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1772-B95A-443C-BCA4-CD742134150C}" type="datetimeFigureOut">
              <a:rPr lang="de-AT" smtClean="0"/>
              <a:pPr/>
              <a:t>23.02.2014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FA05-5A17-4933-A420-12413F56796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1772-B95A-443C-BCA4-CD742134150C}" type="datetimeFigureOut">
              <a:rPr lang="de-AT" smtClean="0"/>
              <a:pPr/>
              <a:t>23.02.2014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8FA05-5A17-4933-A420-12413F56796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D1772-B95A-443C-BCA4-CD742134150C}" type="datetimeFigureOut">
              <a:rPr lang="de-AT" smtClean="0"/>
              <a:pPr/>
              <a:t>23.02.2014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8FA05-5A17-4933-A420-12413F56796C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772400" cy="1584176"/>
          </a:xfrm>
        </p:spPr>
        <p:txBody>
          <a:bodyPr>
            <a:normAutofit fontScale="90000"/>
          </a:bodyPr>
          <a:lstStyle/>
          <a:p>
            <a:r>
              <a:rPr lang="de-A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AGID </a:t>
            </a:r>
            <a:r>
              <a:rPr lang="de-A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de-A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AGING AND DISABILITY </a:t>
            </a:r>
            <a:r>
              <a:rPr lang="de-A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ISSUES</a:t>
            </a:r>
            <a:br>
              <a:rPr lang="de-A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AT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de-AT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AT" sz="1200" dirty="0" smtClean="0"/>
              <a:t/>
            </a:r>
            <a:br>
              <a:rPr lang="de-AT" sz="1200" dirty="0" smtClean="0"/>
            </a:br>
            <a:r>
              <a:rPr lang="de-AT" sz="2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LÄNGER LEBEN – LEBENSLANGES </a:t>
            </a:r>
            <a:r>
              <a:rPr lang="de-AT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LERNEN</a:t>
            </a:r>
            <a:br>
              <a:rPr lang="de-AT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AT" sz="1200" dirty="0" smtClean="0"/>
              <a:t/>
            </a:r>
            <a:br>
              <a:rPr lang="de-AT" sz="1200" dirty="0" smtClean="0"/>
            </a:br>
            <a:r>
              <a:rPr lang="de-AT" sz="1200" dirty="0" smtClean="0"/>
              <a:t/>
            </a:r>
            <a:br>
              <a:rPr lang="de-AT" sz="1200" dirty="0" smtClean="0"/>
            </a:br>
            <a:endParaRPr lang="de-AT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4797152"/>
            <a:ext cx="6400800" cy="1656184"/>
          </a:xfrm>
        </p:spPr>
        <p:txBody>
          <a:bodyPr>
            <a:normAutofit/>
          </a:bodyPr>
          <a:lstStyle/>
          <a:p>
            <a:r>
              <a:rPr lang="de-AT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de-AT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eeinträchtigte </a:t>
            </a:r>
            <a:r>
              <a:rPr lang="de-AT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de-AT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enschen werden älter.</a:t>
            </a:r>
            <a:br>
              <a:rPr lang="de-AT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AT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Neue </a:t>
            </a:r>
            <a:r>
              <a:rPr lang="de-AT" sz="2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de-AT" sz="2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nforderungen an die Fortbildung.</a:t>
            </a:r>
          </a:p>
          <a:p>
            <a:endParaRPr lang="de-AT" sz="14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de-AT" sz="1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Wien, 25.2.2014.</a:t>
            </a:r>
          </a:p>
          <a:p>
            <a:pPr algn="r"/>
            <a:r>
              <a:rPr lang="de-AT" sz="1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Dr. Maria Bruckmüller</a:t>
            </a:r>
          </a:p>
          <a:p>
            <a:endParaRPr lang="de-AT" sz="1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mb\AppData\Local\Microsoft\Windows\Temporary Internet Files\Content.IE5\QKQA8YUL\MP90043929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276872"/>
            <a:ext cx="3344416" cy="22296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FORTBILDUNGEN – SPIRITUELLE  DIAGNOSE </a:t>
            </a:r>
            <a:endParaRPr lang="de-A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A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KÖRPER – GEIST – SEELE: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Der Zusammenschluss physisch-psychischer-spiritueller Vorgänge –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Bedeutung der einzelnen Persönlichkeitsbereiche in meinem Leben –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Ansprüche der Persönlichkeitsbereiche –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Grundlage ethischer Werte.</a:t>
            </a:r>
          </a:p>
          <a:p>
            <a:pPr>
              <a:buNone/>
            </a:pPr>
            <a:r>
              <a:rPr lang="de-A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SPIRITUELLE WERTE – RELIGION: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Welche religiösen Vorstellungen habe ich?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Gehöre ich zu einer Religionsgemeinschaft?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Wie vermittle ich religiöse Kontakte mit anderen Menschen?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Sterbebegleitung und religiöse Wünsche.</a:t>
            </a:r>
          </a:p>
          <a:p>
            <a:pPr>
              <a:buNone/>
            </a:pPr>
            <a:r>
              <a:rPr lang="de-A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RITUALE: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Sterberituale und religiöse Vorstellungen –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Verwendung von Ritualen in Wohngemeinschaften –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Rituale als Unterstützung in schwierigen Lebenssituationen.</a:t>
            </a:r>
          </a:p>
          <a:p>
            <a:pPr lvl="1">
              <a:buNone/>
            </a:pPr>
            <a:endParaRPr lang="de-AT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None/>
            </a:pPr>
            <a:endParaRPr lang="de-AT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 – LEBENSLANGES LERNEN</a:t>
            </a:r>
            <a:endParaRPr lang="de-A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A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FORTBILDUNGEN FÜR BEEINTRÄCHTIGTE MENSCHEN</a:t>
            </a:r>
          </a:p>
          <a:p>
            <a:pPr>
              <a:buNone/>
            </a:pPr>
            <a:endParaRPr lang="de-AT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Vermittlung von Kenntnissen über die Lebensführung im Alter: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Bewegung, Therapien –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Ernährung –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Gesundheit – Krankheit.</a:t>
            </a:r>
          </a:p>
          <a:p>
            <a:pPr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Lebenssinn, Freude und Trauer: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Freizeit – Kunst, Musik, Malen, Tanzen –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Natur – Pflanzen- und Blumenpflege, Garten, Tiere.</a:t>
            </a:r>
          </a:p>
          <a:p>
            <a:pPr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Rituale in der Gemeinschaft – Rituale für mich.</a:t>
            </a:r>
          </a:p>
          <a:p>
            <a:pPr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Religiöse Kenntnisse und Wünsche: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Feste und Feiern –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Gemeinschaft und Alleinsein –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Lebenssinn und Sterben.</a:t>
            </a:r>
          </a:p>
          <a:p>
            <a:pPr lvl="1" algn="r">
              <a:buNone/>
            </a:pPr>
            <a:endParaRPr lang="de-AT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None/>
            </a:pPr>
            <a:endParaRPr lang="de-AT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C:\Users\mb\AppData\Local\Microsoft\Windows\Temporary Internet Files\Content.IE5\2Z32Y83U\MP90040240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356992"/>
            <a:ext cx="1649525" cy="2473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de-A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 – ERKENNEN - VERSTEHEN</a:t>
            </a:r>
            <a:endParaRPr lang="de-A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6059016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A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Georg Paulmichl – ein Dichter mit Beeinträchtigung versteht …</a:t>
            </a:r>
          </a:p>
          <a:p>
            <a:pPr algn="r">
              <a:buNone/>
            </a:pPr>
            <a:r>
              <a:rPr lang="de-A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Georg Paulmichl VERKÜRZTE LANDSCHAFT 1990</a:t>
            </a:r>
          </a:p>
          <a:p>
            <a:pPr>
              <a:buNone/>
            </a:pPr>
            <a:endParaRPr lang="de-AT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de-A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Großmutter –</a:t>
            </a:r>
          </a:p>
          <a:p>
            <a:pPr>
              <a:buNone/>
            </a:pPr>
            <a:r>
              <a:rPr lang="de-A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Großmutter ist jetzt alt geworden.</a:t>
            </a:r>
          </a:p>
          <a:p>
            <a:pPr>
              <a:buNone/>
            </a:pPr>
            <a:r>
              <a:rPr lang="de-A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Ihre Füße sind noch beweglich.</a:t>
            </a:r>
          </a:p>
          <a:p>
            <a:pPr>
              <a:buNone/>
            </a:pPr>
            <a:r>
              <a:rPr lang="de-A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Aber der Rücken hat sich bereits gebeugt.</a:t>
            </a:r>
          </a:p>
          <a:p>
            <a:pPr>
              <a:buNone/>
            </a:pPr>
            <a:r>
              <a:rPr lang="de-A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Ohren der Großmutter sind nicht mehr hörbar.</a:t>
            </a:r>
          </a:p>
          <a:p>
            <a:pPr>
              <a:buNone/>
            </a:pPr>
            <a:r>
              <a:rPr lang="de-A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Weite Wege sind für sie nicht mehr zu erreichen.</a:t>
            </a:r>
          </a:p>
          <a:p>
            <a:pPr>
              <a:buNone/>
            </a:pPr>
            <a:r>
              <a:rPr lang="de-A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Auf </a:t>
            </a:r>
            <a:r>
              <a:rPr lang="de-A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dem </a:t>
            </a:r>
            <a:r>
              <a:rPr lang="de-A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Stuhl im Hause sucht sie eine Erholung vom Alter.</a:t>
            </a:r>
          </a:p>
          <a:p>
            <a:pPr>
              <a:buNone/>
            </a:pPr>
            <a:r>
              <a:rPr lang="de-A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Gegen die Sonnenstrahlen ist die Großmutter empfindlich.</a:t>
            </a:r>
          </a:p>
          <a:p>
            <a:pPr>
              <a:buNone/>
            </a:pPr>
            <a:r>
              <a:rPr lang="de-A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Augengläser schützen sie gegen das Licht der Welt.</a:t>
            </a:r>
          </a:p>
          <a:p>
            <a:pPr>
              <a:buNone/>
            </a:pPr>
            <a:r>
              <a:rPr lang="de-A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Ihre Sehkraft wird immer schwächer.</a:t>
            </a:r>
          </a:p>
          <a:p>
            <a:pPr>
              <a:buNone/>
            </a:pPr>
            <a:r>
              <a:rPr lang="de-A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Ihre Stimme zum Singen ist verklungen.</a:t>
            </a:r>
          </a:p>
          <a:p>
            <a:pPr>
              <a:buNone/>
            </a:pPr>
            <a:r>
              <a:rPr lang="de-A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Nur mehr leise Wort entweichen dem Munde.</a:t>
            </a:r>
          </a:p>
          <a:p>
            <a:pPr>
              <a:buNone/>
            </a:pPr>
            <a:r>
              <a:rPr lang="de-A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Wie lange ihre Tage gezählt sind, weiß niemand.</a:t>
            </a:r>
            <a:endParaRPr lang="de-A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7" name="Picture 3" descr="C:\Users\mb\Downloads\Pictures\LHÖ\Georg PAULMICH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412776"/>
            <a:ext cx="1948239" cy="27885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A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 – EINE NEUE DIMENSION</a:t>
            </a:r>
            <a:br>
              <a:rPr lang="de-A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AT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A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ALTER – KONZENTRATION DES LEBENS</a:t>
            </a:r>
            <a:endParaRPr lang="de-A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A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Menschen mit Beeinträchtigungen erleben das Altern –</a:t>
            </a:r>
          </a:p>
          <a:p>
            <a:pPr>
              <a:buNone/>
            </a:pPr>
            <a:r>
              <a:rPr lang="de-A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Verbesserung der Lebensverhältnisse -</a:t>
            </a:r>
          </a:p>
          <a:p>
            <a:pPr>
              <a:buNone/>
            </a:pPr>
            <a:r>
              <a:rPr lang="de-A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eine neue Erfahrung.</a:t>
            </a:r>
          </a:p>
          <a:p>
            <a:pPr>
              <a:buNone/>
            </a:pPr>
            <a:endParaRPr lang="de-AT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de-A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Änderung der Lebensverhältnisse verlangt Bewegung –</a:t>
            </a:r>
          </a:p>
          <a:p>
            <a:pPr>
              <a:buNone/>
            </a:pPr>
            <a:r>
              <a:rPr lang="de-A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Arbeit und Beschäftigung wechseln –</a:t>
            </a:r>
          </a:p>
          <a:p>
            <a:pPr>
              <a:buNone/>
            </a:pPr>
            <a:r>
              <a:rPr lang="de-A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Wohnen wird zum wichtigen Ruheplatz.</a:t>
            </a:r>
          </a:p>
          <a:p>
            <a:pPr>
              <a:buNone/>
            </a:pPr>
            <a:endParaRPr lang="de-AT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de-A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Entstehung neuer sozialer Beziehungen –</a:t>
            </a:r>
          </a:p>
          <a:p>
            <a:pPr>
              <a:buNone/>
            </a:pPr>
            <a:r>
              <a:rPr lang="de-A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Erinnerung an vergangene Erlebnisse –</a:t>
            </a:r>
          </a:p>
          <a:p>
            <a:pPr>
              <a:buNone/>
            </a:pPr>
            <a:r>
              <a:rPr lang="de-A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Verbindung alter und neuer Erfahrungen.</a:t>
            </a:r>
            <a:endParaRPr lang="de-AT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 – SCHWERPUNKTE DER</a:t>
            </a:r>
            <a:br>
              <a:rPr lang="de-A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A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GRUNDBEDÜRFNISSE</a:t>
            </a:r>
            <a:endParaRPr lang="de-A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endParaRPr lang="de-AT" dirty="0" smtClean="0"/>
          </a:p>
          <a:p>
            <a:pPr algn="ctr">
              <a:spcBef>
                <a:spcPts val="0"/>
              </a:spcBef>
              <a:buNone/>
            </a:pPr>
            <a:r>
              <a:rPr lang="de-A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BEHAUSUNG</a:t>
            </a:r>
          </a:p>
          <a:p>
            <a:pPr algn="ctr">
              <a:spcBef>
                <a:spcPts val="0"/>
              </a:spcBef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Sicherheit</a:t>
            </a:r>
          </a:p>
          <a:p>
            <a:pPr algn="ctr">
              <a:spcBef>
                <a:spcPts val="0"/>
              </a:spcBef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Eigentum</a:t>
            </a:r>
          </a:p>
          <a:p>
            <a:pPr algn="ctr">
              <a:spcBef>
                <a:spcPts val="0"/>
              </a:spcBef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Selbstbestimmung</a:t>
            </a:r>
          </a:p>
          <a:p>
            <a:pPr algn="ctr">
              <a:spcBef>
                <a:spcPts val="0"/>
              </a:spcBef>
              <a:buNone/>
            </a:pPr>
            <a:endParaRPr lang="de-AT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de-AT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de-AT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de-AT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de-A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BEWEGUNG						BEZIEHUNG</a:t>
            </a:r>
          </a:p>
          <a:p>
            <a:pPr>
              <a:spcBef>
                <a:spcPts val="0"/>
              </a:spcBef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Gesundheit –					         Kontaktverluste –</a:t>
            </a:r>
          </a:p>
          <a:p>
            <a:pPr>
              <a:spcBef>
                <a:spcPts val="0"/>
              </a:spcBef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Krankheit						Freizeit</a:t>
            </a:r>
          </a:p>
          <a:p>
            <a:pPr>
              <a:spcBef>
                <a:spcPts val="0"/>
              </a:spcBef>
              <a:buNone/>
            </a:pPr>
            <a:endParaRPr lang="de-AT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de-A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Fehlender Bedarf wird kompensiert – führt zu Einschränkungen und Unbehagen.</a:t>
            </a:r>
          </a:p>
          <a:p>
            <a:pPr>
              <a:spcBef>
                <a:spcPts val="0"/>
              </a:spcBef>
              <a:buNone/>
            </a:pPr>
            <a:r>
              <a:rPr lang="de-A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Alterungsprozess wird deutlicher – Kontakt mühsamer – Ursachenkenntnis schwieriger.</a:t>
            </a:r>
          </a:p>
          <a:p>
            <a:pPr>
              <a:spcBef>
                <a:spcPts val="0"/>
              </a:spcBef>
              <a:buNone/>
            </a:pPr>
            <a:endParaRPr lang="de-A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>
          <a:xfrm flipV="1">
            <a:off x="1547664" y="2492896"/>
            <a:ext cx="2016224" cy="1512168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5580112" y="2492896"/>
            <a:ext cx="1872208" cy="1584176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2267744" y="4509120"/>
            <a:ext cx="4104456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467544" y="1556792"/>
            <a:ext cx="2272854" cy="1310457"/>
            <a:chOff x="1632" y="1248"/>
            <a:chExt cx="2682" cy="2286"/>
          </a:xfrm>
        </p:grpSpPr>
        <p:sp>
          <p:nvSpPr>
            <p:cNvPr id="4100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de-AT"/>
            </a:p>
          </p:txBody>
        </p:sp>
        <p:sp>
          <p:nvSpPr>
            <p:cNvPr id="4101" name="AutoShape 5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de-AT"/>
            </a:p>
          </p:txBody>
        </p:sp>
        <p:sp>
          <p:nvSpPr>
            <p:cNvPr id="4102" name="AutoShape 6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de-AT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 – BEGLEITUNG - PFLEGE</a:t>
            </a:r>
            <a:endParaRPr lang="de-A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A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BEGLEITUNG –</a:t>
            </a:r>
          </a:p>
          <a:p>
            <a:pPr lvl="1">
              <a:buNone/>
            </a:pPr>
            <a:r>
              <a:rPr lang="de-AT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Andragogisch</a:t>
            </a: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fundierte, ergänzende Assistenz –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Berücksichtigung der Alterungsprozesse –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Ausgleichende Unterstützung.</a:t>
            </a:r>
          </a:p>
          <a:p>
            <a:pPr lvl="1">
              <a:buNone/>
            </a:pPr>
            <a:endParaRPr lang="de-AT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KONSEQUENZEN:</a:t>
            </a:r>
          </a:p>
          <a:p>
            <a:pPr lvl="1">
              <a:buNone/>
            </a:pPr>
            <a:r>
              <a:rPr lang="de-A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Kenntnis der physischen Altersveränderungen und Einschränkungen –</a:t>
            </a:r>
          </a:p>
          <a:p>
            <a:pPr lvl="1">
              <a:buNone/>
            </a:pPr>
            <a:r>
              <a:rPr lang="de-A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Kenntnis der psychischen Begleiterscheinungen –</a:t>
            </a:r>
          </a:p>
          <a:p>
            <a:pPr lvl="1">
              <a:buNone/>
            </a:pPr>
            <a:r>
              <a:rPr lang="de-A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	E</a:t>
            </a: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rweiterung der Assistenz, zeitliche Veränderung –</a:t>
            </a:r>
          </a:p>
          <a:p>
            <a:pPr lvl="1">
              <a:buNone/>
            </a:pPr>
            <a:r>
              <a:rPr lang="de-A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genaue Beobachtung körperlicher Vorgänge –</a:t>
            </a:r>
          </a:p>
          <a:p>
            <a:pPr lvl="1">
              <a:buNone/>
            </a:pPr>
            <a:r>
              <a:rPr lang="de-A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genaue schriftliche Aufzeichnungen der Veränderungen –</a:t>
            </a:r>
          </a:p>
          <a:p>
            <a:pPr lvl="1">
              <a:buNone/>
            </a:pPr>
            <a:r>
              <a:rPr lang="de-A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Berücksichtigung und Einbeziehung neuer Kontakte –</a:t>
            </a:r>
          </a:p>
          <a:p>
            <a:pPr lvl="1">
              <a:buNone/>
            </a:pPr>
            <a:r>
              <a:rPr lang="de-A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Ermöglichung neuer Formen der Freizeit – Tempoänderungen –</a:t>
            </a:r>
          </a:p>
          <a:p>
            <a:pPr lvl="1">
              <a:buNone/>
            </a:pPr>
            <a:r>
              <a:rPr lang="de-AT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Stärkere Einbeziehung der Natur, der Jahreszeiten.</a:t>
            </a:r>
            <a:endParaRPr lang="de-AT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7" name="Picture 3" descr="C:\Users\mb\AppData\Local\Microsoft\Windows\Temporary Internet Files\Content.IE5\2Z32Y83U\MP90043172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1340768"/>
            <a:ext cx="1844824" cy="18448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 – BEGLEITUNG - PFLEGE</a:t>
            </a:r>
            <a:endParaRPr lang="de-A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A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PFLEGE –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Kenntnis von Körperpflege und Hygiene –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Kenntnis von Pflegevorgängen im häuslichen Bereich –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Kenntnis medizinisch erforderlicher Pflegevorgänge,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Kenntnis des Zusammenwirkens von physischer und psychischer Beeinträchtigung; Auswirkungen auf die Pflege.</a:t>
            </a:r>
          </a:p>
          <a:p>
            <a:pPr lvl="1">
              <a:buNone/>
            </a:pPr>
            <a:endParaRPr lang="de-AT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KONSEQUENZEN: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Gesetzlich geregelte Zusammenarbeit multiprofessioneller Mitarbeitender,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Ausstattung der Wohneinrichtungen mit Pflegegeräten –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Einhaltung von Diätvorschriften –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Möglichkeit für Therapien –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Umfassende und fachgerechte medizinische Versorgung. </a:t>
            </a:r>
            <a:endParaRPr lang="de-AT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 – SINNFINDUNG - STERBEN</a:t>
            </a:r>
            <a:endParaRPr lang="de-A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40560"/>
          </a:xfrm>
        </p:spPr>
        <p:txBody>
          <a:bodyPr>
            <a:normAutofit/>
          </a:bodyPr>
          <a:lstStyle/>
          <a:p>
            <a:pPr>
              <a:buNone/>
            </a:pPr>
            <a:endParaRPr lang="de-AT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r>
              <a:rPr lang="de-A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BEHAUSUNG</a:t>
            </a:r>
          </a:p>
          <a:p>
            <a:pPr algn="ctr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Sinnfindung</a:t>
            </a:r>
          </a:p>
          <a:p>
            <a:pPr algn="ctr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Spirituelle Diagnose</a:t>
            </a:r>
          </a:p>
          <a:p>
            <a:pPr algn="ctr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Rituale</a:t>
            </a:r>
            <a:endParaRPr lang="de-AT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endParaRPr lang="de-AT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endParaRPr lang="de-AT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de-A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BEWEGUNG				BEZIEHUNG</a:t>
            </a:r>
          </a:p>
          <a:p>
            <a:pPr>
              <a:buNone/>
            </a:pPr>
            <a:r>
              <a:rPr lang="de-A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Altersprozess					Sterbebegleitung</a:t>
            </a:r>
          </a:p>
          <a:p>
            <a:pPr>
              <a:buNone/>
            </a:pPr>
            <a:endParaRPr lang="de-AT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de-A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Alterungsprozess löst neue Erfahrungen und Empfindungen aus -</a:t>
            </a:r>
          </a:p>
          <a:p>
            <a:pPr>
              <a:buNone/>
            </a:pPr>
            <a:r>
              <a:rPr lang="de-A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Die Frage nach dem Sinn des Lebens wird gestellt -</a:t>
            </a:r>
          </a:p>
          <a:p>
            <a:pPr>
              <a:buNone/>
            </a:pPr>
            <a:r>
              <a:rPr lang="de-A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Das Sterben bekommt eine reale Vorstellung -</a:t>
            </a:r>
          </a:p>
          <a:p>
            <a:pPr>
              <a:buNone/>
            </a:pPr>
            <a:r>
              <a:rPr lang="de-A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Bisherige Erfahrungen werden einbezogen -</a:t>
            </a:r>
          </a:p>
          <a:p>
            <a:pPr>
              <a:buNone/>
            </a:pPr>
            <a:r>
              <a:rPr lang="de-A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Religiöse Erlebnisse und persönlicher Glaube werden eingebracht -</a:t>
            </a:r>
          </a:p>
          <a:p>
            <a:pPr>
              <a:buNone/>
            </a:pPr>
            <a:r>
              <a:rPr lang="de-A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Rituale helfen bei der Bewältigung schwerer Stunden.</a:t>
            </a:r>
          </a:p>
          <a:p>
            <a:pPr>
              <a:buNone/>
            </a:pPr>
            <a:endParaRPr lang="de-A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Gerade Verbindung mit Pfeil 4"/>
          <p:cNvCxnSpPr/>
          <p:nvPr/>
        </p:nvCxnSpPr>
        <p:spPr>
          <a:xfrm flipV="1">
            <a:off x="1547664" y="1844824"/>
            <a:ext cx="2088232" cy="1584176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5508104" y="1844824"/>
            <a:ext cx="1512168" cy="1656184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2627784" y="3717032"/>
            <a:ext cx="324036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mb\AppData\Local\Microsoft\Windows\Temporary Internet Files\Content.IE5\2Z32Y83U\MP90043121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1406277" cy="21239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ALTER – LEBENSLANGES LERNEN</a:t>
            </a:r>
            <a:endParaRPr lang="de-A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A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FORTBILDUNGEN FÜR BEGLEITENDE MITARBEITER</a:t>
            </a:r>
          </a:p>
          <a:p>
            <a:pPr algn="ctr">
              <a:buNone/>
            </a:pPr>
            <a:endParaRPr lang="de-AT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Begleitung erfolgt in verschiedenem Ausmaß, je nach Beeinträchtigung.</a:t>
            </a:r>
          </a:p>
          <a:p>
            <a:pPr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Erfahrungen mit alternden beeinträchtigten Menschen ist neu, daher noch wenig Erfahrung und Angebot von Fortbildung.</a:t>
            </a:r>
          </a:p>
          <a:p>
            <a:pPr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Mitarbeitende brauchen Erfolg. Begleitung alternder Menschen ist ökonomisch nicht messbar und bietet keine sichtbaren Erfolge – daher nicht so begehrenswert.</a:t>
            </a:r>
          </a:p>
          <a:p>
            <a:pPr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Fortbildungen im Bereich „Alter“ beziehen persönliche Erfahrungen und Lebenseinstellung des Mitarbeitenden intensiv ein – persönliche Auseinandersetzung mit dem Sinn des Lebens ist unvermeidlich.</a:t>
            </a:r>
          </a:p>
          <a:p>
            <a:pPr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Fortbildungen im Bereich Palliativmedizin und Sterbebegleitung ist im Bereich Behindertenarbeit neu. Umfassende Kenntnisse (medizinisch, ethisch, spirituell) sind damit verbunden. Multiprofessionelle Zugangsweise </a:t>
            </a:r>
            <a:r>
              <a:rPr lang="de-AT" sz="1600" smtClean="0">
                <a:latin typeface="Verdana" pitchFamily="34" charset="0"/>
                <a:ea typeface="Verdana" pitchFamily="34" charset="0"/>
                <a:cs typeface="Verdana" pitchFamily="34" charset="0"/>
              </a:rPr>
              <a:t>wird notwendig.</a:t>
            </a:r>
            <a:endParaRPr lang="de-AT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FORTBILDUNGEN - ALTERSPROZESS</a:t>
            </a:r>
            <a:endParaRPr lang="de-A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A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AUSEINANDERSETZUNG MIT ALTERUNGSPROZESSEN: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Kenntnis der Altersentwicklungen – </a:t>
            </a:r>
            <a:r>
              <a:rPr lang="de-AT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s.Module</a:t>
            </a: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Konsequenzen für die Lebensweise in einer Wohngemeinschaft;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Umgang mit alten Menschen.</a:t>
            </a:r>
          </a:p>
          <a:p>
            <a:pPr lvl="1">
              <a:buNone/>
            </a:pPr>
            <a:endParaRPr lang="de-AT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Persönliche Einstellung zur eigenen Alterung;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Erfahrungen mit dem eigenen Alter , der Pensionszeit;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Vorstellungen über das Leben im Alter;</a:t>
            </a:r>
          </a:p>
          <a:p>
            <a:pPr lvl="1"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Kenntnis über Absicherung.</a:t>
            </a:r>
          </a:p>
          <a:p>
            <a:pPr lvl="1">
              <a:buNone/>
            </a:pPr>
            <a:endParaRPr lang="de-AT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4" name="Picture 2" descr="C:\Users\mb\AppData\Local\Microsoft\Windows\Temporary Internet Files\Content.IE5\1CMGUS3Q\MP90040702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852936"/>
            <a:ext cx="1745583" cy="2617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FORTBILDUNGEN - STERBEBEGLEITUNG </a:t>
            </a:r>
            <a:endParaRPr lang="de-AT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A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LEBEN UND STERBEN GEMEINSAM:</a:t>
            </a:r>
          </a:p>
          <a:p>
            <a:pPr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Kenntnis über den Sterbevorgang;</a:t>
            </a:r>
          </a:p>
          <a:p>
            <a:pPr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Einbeziehung von Angehörigen und Freunden;</a:t>
            </a:r>
          </a:p>
          <a:p>
            <a:pPr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Umgang mit Verstorbenen.</a:t>
            </a:r>
          </a:p>
          <a:p>
            <a:pPr>
              <a:buNone/>
            </a:pPr>
            <a:endParaRPr lang="de-AT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Welche persönlichen Erfahrungen mit dem Sterben habe ich bereits?</a:t>
            </a:r>
          </a:p>
          <a:p>
            <a:pPr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Was befürchte ich am meisten?</a:t>
            </a:r>
          </a:p>
          <a:p>
            <a:pPr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Wen wünsche ich mir als Sterbebegleiter?</a:t>
            </a:r>
          </a:p>
          <a:p>
            <a:pPr>
              <a:buNone/>
            </a:pPr>
            <a:endParaRPr lang="de-AT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Wie stellt sich für mich der Sinn meines Lebens dar?</a:t>
            </a:r>
          </a:p>
          <a:p>
            <a:pPr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Welche Ereignisse schätze ich besonders?</a:t>
            </a:r>
          </a:p>
          <a:p>
            <a:pPr>
              <a:buNone/>
            </a:pPr>
            <a:r>
              <a:rPr lang="de-A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Welche Erfahrungen waren sehr schwierig?</a:t>
            </a:r>
            <a:endParaRPr lang="de-AT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 descr="C:\Users\mb\AppData\Local\Microsoft\Windows\Temporary Internet Files\Content.IE5\QKQA8YUL\MP90039995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717032"/>
            <a:ext cx="2496734" cy="166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689</Words>
  <Application>Microsoft Office PowerPoint</Application>
  <PresentationFormat>Bildschirmpräsentation (4:3)</PresentationFormat>
  <Paragraphs>156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Larissa-Design</vt:lpstr>
      <vt:lpstr>AGID – AGING AND DISABILITY ISSUES   LÄNGER LEBEN – LEBENSLANGES LERNEN   </vt:lpstr>
      <vt:lpstr>ALTER – EINE NEUE DIMENSION   ALTER – KONZENTRATION DES LEBENS</vt:lpstr>
      <vt:lpstr>ALTER – SCHWERPUNKTE DER GRUNDBEDÜRFNISSE</vt:lpstr>
      <vt:lpstr>ALTER – BEGLEITUNG - PFLEGE</vt:lpstr>
      <vt:lpstr>ALTER – BEGLEITUNG - PFLEGE</vt:lpstr>
      <vt:lpstr>ALTER – SINNFINDUNG - STERBEN</vt:lpstr>
      <vt:lpstr>ALTER – LEBENSLANGES LERNEN</vt:lpstr>
      <vt:lpstr>FORTBILDUNGEN - ALTERSPROZESS</vt:lpstr>
      <vt:lpstr>FORTBILDUNGEN - STERBEBEGLEITUNG </vt:lpstr>
      <vt:lpstr>FORTBILDUNGEN – SPIRITUELLE  DIAGNOSE </vt:lpstr>
      <vt:lpstr>ALTER – LEBENSLANGES LERNEN</vt:lpstr>
      <vt:lpstr>ALTER – ERKENNEN - VERSTEHEN</vt:lpstr>
    </vt:vector>
  </TitlesOfParts>
  <Company>TU Wien - Studentenversion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AGID – AGING AND DISABILITY ISSUES   LÄNGER LEBEN – LEBENSLANGES LERNEN   </dc:title>
  <dc:creator>mb</dc:creator>
  <cp:lastModifiedBy>mb</cp:lastModifiedBy>
  <cp:revision>18</cp:revision>
  <dcterms:created xsi:type="dcterms:W3CDTF">2014-02-21T08:20:57Z</dcterms:created>
  <dcterms:modified xsi:type="dcterms:W3CDTF">2014-02-23T14:57:33Z</dcterms:modified>
</cp:coreProperties>
</file>